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2" r:id="rId3"/>
    <p:sldId id="257" r:id="rId4"/>
    <p:sldId id="258" r:id="rId5"/>
    <p:sldId id="264" r:id="rId6"/>
    <p:sldId id="260" r:id="rId7"/>
    <p:sldId id="261" r:id="rId8"/>
    <p:sldId id="263"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1" d="100"/>
          <a:sy n="101" d="100"/>
        </p:scale>
        <p:origin x="600" y="3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F150D65-C64D-44FB-9152-4CC2DE0C9198}" type="datetime1">
              <a:rPr lang="en-US" smtClean="0"/>
              <a:pPr/>
              <a:t>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extLst>
      <p:ext uri="{BB962C8B-B14F-4D97-AF65-F5344CB8AC3E}">
        <p14:creationId xmlns:p14="http://schemas.microsoft.com/office/powerpoint/2010/main" val="568154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D48070-6A81-47D0-9810-1540B9FEFF61}" type="datetime1">
              <a:rPr lang="en-US" smtClean="0"/>
              <a:pPr/>
              <a:t>12/8/2014</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dirty="0"/>
          </a:p>
        </p:txBody>
      </p:sp>
    </p:spTree>
    <p:extLst>
      <p:ext uri="{BB962C8B-B14F-4D97-AF65-F5344CB8AC3E}">
        <p14:creationId xmlns:p14="http://schemas.microsoft.com/office/powerpoint/2010/main" val="220964258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D48070-6A81-47D0-9810-1540B9FEFF61}" type="datetime1">
              <a:rPr lang="en-US" smtClean="0"/>
              <a:pPr/>
              <a:t>12/8/2014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Tree>
    <p:extLst>
      <p:ext uri="{BB962C8B-B14F-4D97-AF65-F5344CB8AC3E}">
        <p14:creationId xmlns:p14="http://schemas.microsoft.com/office/powerpoint/2010/main" val="34312423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D48070-6A81-47D0-9810-1540B9FEFF61}" type="datetime1">
              <a:rPr lang="en-US" smtClean="0"/>
              <a:pPr/>
              <a:t>12/8/2014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15477189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D48070-6A81-47D0-9810-1540B9FEFF61}" type="datetime1">
              <a:rPr lang="en-US" smtClean="0"/>
              <a:pPr/>
              <a:t>12/8/2014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Tree>
    <p:extLst>
      <p:ext uri="{BB962C8B-B14F-4D97-AF65-F5344CB8AC3E}">
        <p14:creationId xmlns:p14="http://schemas.microsoft.com/office/powerpoint/2010/main" val="4149954897"/>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5D48070-6A81-47D0-9810-1540B9FEFF61}" type="datetime1">
              <a:rPr lang="en-US" smtClean="0"/>
              <a:pPr/>
              <a:t>12/8/2014</a:t>
            </a:fld>
            <a:endParaRPr lang="en-US"/>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Tree>
    <p:extLst>
      <p:ext uri="{BB962C8B-B14F-4D97-AF65-F5344CB8AC3E}">
        <p14:creationId xmlns:p14="http://schemas.microsoft.com/office/powerpoint/2010/main" val="303194247"/>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5D48070-6A81-47D0-9810-1540B9FEFF61}" type="datetime1">
              <a:rPr lang="en-US" smtClean="0"/>
              <a:pPr/>
              <a:t>12/8/2014</a:t>
            </a:fld>
            <a:endParaRPr lang="en-US"/>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Tree>
    <p:extLst>
      <p:ext uri="{BB962C8B-B14F-4D97-AF65-F5344CB8AC3E}">
        <p14:creationId xmlns:p14="http://schemas.microsoft.com/office/powerpoint/2010/main" val="2829719289"/>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635EB0-D091-417E-ACD5-D65E1C7D8524}" type="datetime1">
              <a:rPr lang="en-US" smtClean="0"/>
              <a:pPr/>
              <a:t>12/8/2014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extLst>
      <p:ext uri="{BB962C8B-B14F-4D97-AF65-F5344CB8AC3E}">
        <p14:creationId xmlns:p14="http://schemas.microsoft.com/office/powerpoint/2010/main" val="39762082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FCA09F9-C7D6-4C52-A7E8-5101239A0BA2}" type="datetime1">
              <a:rPr lang="en-US" smtClean="0"/>
              <a:pPr/>
              <a:t>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extLst>
      <p:ext uri="{BB962C8B-B14F-4D97-AF65-F5344CB8AC3E}">
        <p14:creationId xmlns:p14="http://schemas.microsoft.com/office/powerpoint/2010/main" val="873737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0FFE64A4-35FB-42B6-9183-2C0CE0E36649}" type="datetime1">
              <a:rPr lang="en-US" smtClean="0"/>
              <a:pPr/>
              <a:t>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extLst>
      <p:ext uri="{BB962C8B-B14F-4D97-AF65-F5344CB8AC3E}">
        <p14:creationId xmlns:p14="http://schemas.microsoft.com/office/powerpoint/2010/main" val="219667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2683B9-6ECA-47FA-93CF-B124A0FAC208}" type="datetime1">
              <a:rPr lang="en-US" smtClean="0"/>
              <a:pPr/>
              <a:t>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extLst>
      <p:ext uri="{BB962C8B-B14F-4D97-AF65-F5344CB8AC3E}">
        <p14:creationId xmlns:p14="http://schemas.microsoft.com/office/powerpoint/2010/main" val="3316545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05FF66B-9476-4BB3-85E9-E01854F07F90}" type="datetime1">
              <a:rPr lang="en-US" smtClean="0"/>
              <a:pPr/>
              <a:t>12/8/2014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a:p>
        </p:txBody>
      </p:sp>
    </p:spTree>
    <p:extLst>
      <p:ext uri="{BB962C8B-B14F-4D97-AF65-F5344CB8AC3E}">
        <p14:creationId xmlns:p14="http://schemas.microsoft.com/office/powerpoint/2010/main" val="3437904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6B23FBD-8F7D-4F85-8085-67BFDB05CB71}" type="datetime1">
              <a:rPr lang="en-US" smtClean="0"/>
              <a:pPr/>
              <a:t>12/8/2014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EBEB0A-9E3D-4B14-9782-E2AE3DA60D96}" type="slidenum">
              <a:rPr lang="en-US" smtClean="0"/>
              <a:pPr/>
              <a:t>‹#›</a:t>
            </a:fld>
            <a:endParaRPr lang="en-US"/>
          </a:p>
        </p:txBody>
      </p:sp>
    </p:spTree>
    <p:extLst>
      <p:ext uri="{BB962C8B-B14F-4D97-AF65-F5344CB8AC3E}">
        <p14:creationId xmlns:p14="http://schemas.microsoft.com/office/powerpoint/2010/main" val="3936059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65D789A-1220-4441-8676-44A034051BFD}" type="datetime1">
              <a:rPr lang="en-US" smtClean="0"/>
              <a:pPr/>
              <a:t>12/8/2014</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BFEBEB0A-9E3D-4B14-9782-E2AE3DA60D96}" type="slidenum">
              <a:rPr lang="en-US" smtClean="0"/>
              <a:pPr/>
              <a:t>‹#›</a:t>
            </a:fld>
            <a:endParaRPr lang="en-US"/>
          </a:p>
        </p:txBody>
      </p:sp>
    </p:spTree>
    <p:extLst>
      <p:ext uri="{BB962C8B-B14F-4D97-AF65-F5344CB8AC3E}">
        <p14:creationId xmlns:p14="http://schemas.microsoft.com/office/powerpoint/2010/main" val="1503386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F98A266-E364-4B5E-98DD-432668182E1E}" type="datetime1">
              <a:rPr lang="en-US" smtClean="0"/>
              <a:pPr/>
              <a:t>12/8/2014</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BFEBEB0A-9E3D-4B14-9782-E2AE3DA60D96}" type="slidenum">
              <a:rPr lang="en-US" smtClean="0"/>
              <a:pPr/>
              <a:t>‹#›</a:t>
            </a:fld>
            <a:endParaRPr lang="en-US"/>
          </a:p>
        </p:txBody>
      </p:sp>
    </p:spTree>
    <p:extLst>
      <p:ext uri="{BB962C8B-B14F-4D97-AF65-F5344CB8AC3E}">
        <p14:creationId xmlns:p14="http://schemas.microsoft.com/office/powerpoint/2010/main" val="2247257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93F2040-9975-4642-A906-1DF87F8BE202}" type="datetime1">
              <a:rPr lang="en-US" smtClean="0"/>
              <a:pPr/>
              <a:t>12/8/2014</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BFEBEB0A-9E3D-4B14-9782-E2AE3DA60D96}" type="slidenum">
              <a:rPr lang="en-US" smtClean="0"/>
              <a:pPr/>
              <a:t>‹#›</a:t>
            </a:fld>
            <a:endParaRPr lang="en-US"/>
          </a:p>
        </p:txBody>
      </p:sp>
    </p:spTree>
    <p:extLst>
      <p:ext uri="{BB962C8B-B14F-4D97-AF65-F5344CB8AC3E}">
        <p14:creationId xmlns:p14="http://schemas.microsoft.com/office/powerpoint/2010/main" val="1030211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E52B4A-BA08-4841-AB08-A0D822ABC34D}" type="datetime1">
              <a:rPr lang="en-US" smtClean="0"/>
              <a:pPr/>
              <a:t>12/8/2014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a:p>
        </p:txBody>
      </p:sp>
    </p:spTree>
    <p:extLst>
      <p:ext uri="{BB962C8B-B14F-4D97-AF65-F5344CB8AC3E}">
        <p14:creationId xmlns:p14="http://schemas.microsoft.com/office/powerpoint/2010/main" val="2834396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75D48070-6A81-47D0-9810-1540B9FEFF61}" type="datetime1">
              <a:rPr lang="en-US" smtClean="0"/>
              <a:pPr/>
              <a:t>12/8/2014</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BFEBEB0A-9E3D-4B14-9782-E2AE3DA60D96}" type="slidenum">
              <a:rPr lang="en-US" smtClean="0"/>
              <a:pPr/>
              <a:t>‹#›</a:t>
            </a:fld>
            <a:endParaRPr lang="en-US" dirty="0"/>
          </a:p>
        </p:txBody>
      </p:sp>
    </p:spTree>
    <p:extLst>
      <p:ext uri="{BB962C8B-B14F-4D97-AF65-F5344CB8AC3E}">
        <p14:creationId xmlns:p14="http://schemas.microsoft.com/office/powerpoint/2010/main" val="574255279"/>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hf sldNum="0" hdr="0" ft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Berlin Sans FB Demi" panose="020E0802020502020306" pitchFamily="34" charset="0"/>
              </a:rPr>
              <a:t>E-Portfolio</a:t>
            </a:r>
            <a:br>
              <a:rPr lang="en-US" dirty="0" smtClean="0">
                <a:latin typeface="Berlin Sans FB Demi" panose="020E0802020502020306" pitchFamily="34" charset="0"/>
              </a:rPr>
            </a:br>
            <a:r>
              <a:rPr lang="en-US" dirty="0" smtClean="0">
                <a:latin typeface="Berlin Sans FB Demi" panose="020E0802020502020306" pitchFamily="34" charset="0"/>
              </a:rPr>
              <a:t>EDUT-521 </a:t>
            </a:r>
            <a:endParaRPr lang="en-US" dirty="0">
              <a:latin typeface="Berlin Sans FB Demi" panose="020E0802020502020306" pitchFamily="34" charset="0"/>
            </a:endParaRPr>
          </a:p>
        </p:txBody>
      </p:sp>
      <p:sp>
        <p:nvSpPr>
          <p:cNvPr id="3" name="Subtitle 2"/>
          <p:cNvSpPr>
            <a:spLocks noGrp="1"/>
          </p:cNvSpPr>
          <p:nvPr>
            <p:ph type="subTitle" idx="1"/>
          </p:nvPr>
        </p:nvSpPr>
        <p:spPr/>
        <p:txBody>
          <a:bodyPr/>
          <a:lstStyle/>
          <a:p>
            <a:r>
              <a:rPr lang="en-US" dirty="0" smtClean="0">
                <a:latin typeface="Berlin Sans FB Demi" panose="020E0802020502020306" pitchFamily="34" charset="0"/>
              </a:rPr>
              <a:t>Ashley Delany</a:t>
            </a:r>
          </a:p>
          <a:p>
            <a:r>
              <a:rPr lang="en-US" dirty="0" smtClean="0">
                <a:latin typeface="Berlin Sans FB Demi" panose="020E0802020502020306" pitchFamily="34" charset="0"/>
              </a:rPr>
              <a:t>12/11/14</a:t>
            </a:r>
            <a:endParaRPr lang="en-US" dirty="0">
              <a:latin typeface="Berlin Sans FB Demi" panose="020E0802020502020306" pitchFamily="34" charset="0"/>
            </a:endParaRPr>
          </a:p>
        </p:txBody>
      </p:sp>
    </p:spTree>
    <p:extLst>
      <p:ext uri="{BB962C8B-B14F-4D97-AF65-F5344CB8AC3E}">
        <p14:creationId xmlns:p14="http://schemas.microsoft.com/office/powerpoint/2010/main" val="8167428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rlin Sans FB Demi" panose="020E0802020502020306" pitchFamily="34" charset="0"/>
              </a:rPr>
              <a:t>Evaluating Tools</a:t>
            </a:r>
            <a:endParaRPr lang="en-US" dirty="0">
              <a:latin typeface="Berlin Sans FB Demi" panose="020E0802020502020306" pitchFamily="34" charset="0"/>
            </a:endParaRPr>
          </a:p>
        </p:txBody>
      </p:sp>
      <p:sp>
        <p:nvSpPr>
          <p:cNvPr id="3" name="Content Placeholder 2"/>
          <p:cNvSpPr>
            <a:spLocks noGrp="1"/>
          </p:cNvSpPr>
          <p:nvPr>
            <p:ph idx="1"/>
          </p:nvPr>
        </p:nvSpPr>
        <p:spPr/>
        <p:txBody>
          <a:bodyPr/>
          <a:lstStyle/>
          <a:p>
            <a:r>
              <a:rPr lang="en-US" dirty="0" smtClean="0">
                <a:latin typeface="Berlin Sans FB Demi" panose="020E0802020502020306" pitchFamily="34" charset="0"/>
              </a:rPr>
              <a:t>For each AT Tool, please discuss the following in your e-</a:t>
            </a:r>
            <a:r>
              <a:rPr lang="en-US" dirty="0" err="1" smtClean="0">
                <a:latin typeface="Berlin Sans FB Demi" panose="020E0802020502020306" pitchFamily="34" charset="0"/>
              </a:rPr>
              <a:t>portolio</a:t>
            </a:r>
            <a:endParaRPr lang="en-US" dirty="0" smtClean="0">
              <a:latin typeface="Berlin Sans FB Demi" panose="020E0802020502020306" pitchFamily="34" charset="0"/>
            </a:endParaRPr>
          </a:p>
          <a:p>
            <a:r>
              <a:rPr lang="en-US" dirty="0" smtClean="0">
                <a:latin typeface="Berlin Sans FB Demi" panose="020E0802020502020306" pitchFamily="34" charset="0"/>
              </a:rPr>
              <a:t>Describe the tool:  </a:t>
            </a:r>
          </a:p>
          <a:p>
            <a:r>
              <a:rPr lang="en-US" dirty="0" smtClean="0">
                <a:latin typeface="Berlin Sans FB Demi" panose="020E0802020502020306" pitchFamily="34" charset="0"/>
              </a:rPr>
              <a:t>Advantages:</a:t>
            </a:r>
          </a:p>
          <a:p>
            <a:r>
              <a:rPr lang="en-US" dirty="0" smtClean="0">
                <a:latin typeface="Berlin Sans FB Demi" panose="020E0802020502020306" pitchFamily="34" charset="0"/>
              </a:rPr>
              <a:t>Disadvantages</a:t>
            </a:r>
          </a:p>
          <a:p>
            <a:r>
              <a:rPr lang="en-US" dirty="0" smtClean="0">
                <a:latin typeface="Berlin Sans FB Demi" panose="020E0802020502020306" pitchFamily="34" charset="0"/>
              </a:rPr>
              <a:t>Cost:</a:t>
            </a:r>
          </a:p>
          <a:p>
            <a:r>
              <a:rPr lang="en-US" dirty="0" smtClean="0">
                <a:latin typeface="Berlin Sans FB Demi" panose="020E0802020502020306" pitchFamily="34" charset="0"/>
              </a:rPr>
              <a:t>Resources for assistance (ex: Websites, links to pamphlets on how to use the tools </a:t>
            </a:r>
            <a:r>
              <a:rPr lang="en-US" dirty="0" err="1" smtClean="0">
                <a:latin typeface="Berlin Sans FB Demi" panose="020E0802020502020306" pitchFamily="34" charset="0"/>
              </a:rPr>
              <a:t>etc</a:t>
            </a:r>
            <a:r>
              <a:rPr lang="en-US" dirty="0" smtClean="0">
                <a:latin typeface="Berlin Sans FB Demi" panose="020E0802020502020306" pitchFamily="34" charset="0"/>
              </a:rPr>
              <a:t>):  </a:t>
            </a:r>
            <a:endParaRPr lang="en-US" dirty="0">
              <a:latin typeface="Berlin Sans FB Demi" panose="020E0802020502020306" pitchFamily="34" charset="0"/>
            </a:endParaRPr>
          </a:p>
        </p:txBody>
      </p:sp>
    </p:spTree>
    <p:extLst>
      <p:ext uri="{BB962C8B-B14F-4D97-AF65-F5344CB8AC3E}">
        <p14:creationId xmlns:p14="http://schemas.microsoft.com/office/powerpoint/2010/main" val="38773780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rlin Sans FB Demi" panose="020E0802020502020306" pitchFamily="34" charset="0"/>
              </a:rPr>
              <a:t>Evaluating AT Tools</a:t>
            </a:r>
            <a:br>
              <a:rPr lang="en-US" dirty="0" smtClean="0">
                <a:latin typeface="Berlin Sans FB Demi" panose="020E0802020502020306" pitchFamily="34" charset="0"/>
              </a:rPr>
            </a:br>
            <a:r>
              <a:rPr lang="en-US" dirty="0" smtClean="0">
                <a:latin typeface="Berlin Sans FB Demi" panose="020E0802020502020306" pitchFamily="34" charset="0"/>
              </a:rPr>
              <a:t>(Week 1)</a:t>
            </a:r>
            <a:endParaRPr lang="en-US" dirty="0">
              <a:latin typeface="Berlin Sans FB Demi" panose="020E0802020502020306" pitchFamily="34" charset="0"/>
            </a:endParaRPr>
          </a:p>
        </p:txBody>
      </p:sp>
      <p:sp>
        <p:nvSpPr>
          <p:cNvPr id="3" name="Content Placeholder 2"/>
          <p:cNvSpPr>
            <a:spLocks noGrp="1"/>
          </p:cNvSpPr>
          <p:nvPr>
            <p:ph idx="1"/>
          </p:nvPr>
        </p:nvSpPr>
        <p:spPr/>
        <p:txBody>
          <a:bodyPr/>
          <a:lstStyle/>
          <a:p>
            <a:r>
              <a:rPr lang="en-US" dirty="0" smtClean="0">
                <a:latin typeface="Berlin Sans FB Demi" panose="020E0802020502020306" pitchFamily="34" charset="0"/>
              </a:rPr>
              <a:t>How to Choose the Right Technology for Your Classroom and Students (See WATI Website)</a:t>
            </a:r>
          </a:p>
          <a:p>
            <a:r>
              <a:rPr lang="en-US" dirty="0" smtClean="0">
                <a:latin typeface="Berlin Sans FB Demi" panose="020E0802020502020306" pitchFamily="34" charset="0"/>
              </a:rPr>
              <a:t>Consider tools that are…</a:t>
            </a:r>
          </a:p>
          <a:p>
            <a:r>
              <a:rPr lang="en-US" dirty="0">
                <a:latin typeface="Berlin Sans FB Demi" panose="020E0802020502020306" pitchFamily="34" charset="0"/>
              </a:rPr>
              <a:t> </a:t>
            </a:r>
            <a:r>
              <a:rPr lang="en-US" dirty="0" smtClean="0">
                <a:latin typeface="Berlin Sans FB Demi" panose="020E0802020502020306" pitchFamily="34" charset="0"/>
              </a:rPr>
              <a:t> </a:t>
            </a:r>
          </a:p>
          <a:p>
            <a:r>
              <a:rPr lang="en-US" dirty="0"/>
              <a:t> </a:t>
            </a:r>
            <a:r>
              <a:rPr lang="en-US" dirty="0" smtClean="0"/>
              <a:t> </a:t>
            </a:r>
          </a:p>
          <a:p>
            <a:r>
              <a:rPr lang="en-US" dirty="0"/>
              <a:t> </a:t>
            </a:r>
            <a:r>
              <a:rPr lang="en-US" dirty="0" smtClean="0"/>
              <a:t> </a:t>
            </a:r>
          </a:p>
          <a:p>
            <a:endParaRPr lang="en-US" dirty="0" smtClean="0"/>
          </a:p>
        </p:txBody>
      </p:sp>
    </p:spTree>
    <p:extLst>
      <p:ext uri="{BB962C8B-B14F-4D97-AF65-F5344CB8AC3E}">
        <p14:creationId xmlns:p14="http://schemas.microsoft.com/office/powerpoint/2010/main" val="26504030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rlin Sans FB Demi" panose="020E0802020502020306" pitchFamily="34" charset="0"/>
              </a:rPr>
              <a:t>AT for Reading: </a:t>
            </a:r>
            <a:br>
              <a:rPr lang="en-US" dirty="0" smtClean="0">
                <a:latin typeface="Berlin Sans FB Demi" panose="020E0802020502020306" pitchFamily="34" charset="0"/>
              </a:rPr>
            </a:br>
            <a:r>
              <a:rPr lang="en-US" dirty="0" smtClean="0">
                <a:latin typeface="Berlin Sans FB Demi" panose="020E0802020502020306" pitchFamily="34" charset="0"/>
              </a:rPr>
              <a:t>Learning to Read</a:t>
            </a:r>
            <a:endParaRPr lang="en-US" dirty="0">
              <a:latin typeface="Berlin Sans FB Demi" panose="020E0802020502020306" pitchFamily="34" charset="0"/>
            </a:endParaRPr>
          </a:p>
        </p:txBody>
      </p:sp>
      <p:sp>
        <p:nvSpPr>
          <p:cNvPr id="3" name="Content Placeholder 2"/>
          <p:cNvSpPr>
            <a:spLocks noGrp="1"/>
          </p:cNvSpPr>
          <p:nvPr>
            <p:ph idx="1"/>
          </p:nvPr>
        </p:nvSpPr>
        <p:spPr>
          <a:xfrm>
            <a:off x="484710" y="2042201"/>
            <a:ext cx="6711654" cy="4195481"/>
          </a:xfrm>
        </p:spPr>
        <p:txBody>
          <a:bodyPr>
            <a:normAutofit/>
          </a:bodyPr>
          <a:lstStyle/>
          <a:p>
            <a:r>
              <a:rPr lang="en-US" dirty="0" smtClean="0">
                <a:latin typeface="Berlin Sans FB Demi" panose="020E0802020502020306" pitchFamily="34" charset="0"/>
              </a:rPr>
              <a:t>KPALS (</a:t>
            </a:r>
            <a:r>
              <a:rPr lang="en-US" dirty="0" smtClean="0">
                <a:latin typeface="Berlin Sans FB Demi" panose="020E0802020502020306" pitchFamily="34" charset="0"/>
              </a:rPr>
              <a:t>Kindergarten Peer Assisted Literacy Strategies): a 20-week </a:t>
            </a:r>
            <a:r>
              <a:rPr lang="en-US" dirty="0">
                <a:latin typeface="Berlin Sans FB Demi" panose="020E0802020502020306" pitchFamily="34" charset="0"/>
              </a:rPr>
              <a:t>program that helps </a:t>
            </a:r>
            <a:r>
              <a:rPr lang="en-US" dirty="0" smtClean="0">
                <a:latin typeface="Berlin Sans FB Demi" panose="020E0802020502020306" pitchFamily="34" charset="0"/>
              </a:rPr>
              <a:t>ensure </a:t>
            </a:r>
            <a:r>
              <a:rPr lang="en-US" dirty="0">
                <a:latin typeface="Berlin Sans FB Demi" panose="020E0802020502020306" pitchFamily="34" charset="0"/>
              </a:rPr>
              <a:t>students are getting a solid foundation in early reading </a:t>
            </a:r>
            <a:r>
              <a:rPr lang="en-US" dirty="0" smtClean="0">
                <a:latin typeface="Berlin Sans FB Demi" panose="020E0802020502020306" pitchFamily="34" charset="0"/>
              </a:rPr>
              <a:t>skills. *Used for intervention as well. </a:t>
            </a:r>
          </a:p>
          <a:p>
            <a:r>
              <a:rPr lang="en-US" dirty="0" smtClean="0">
                <a:latin typeface="Berlin Sans FB Demi" panose="020E0802020502020306" pitchFamily="34" charset="0"/>
              </a:rPr>
              <a:t>Advantages: Students think they are playing a game </a:t>
            </a:r>
            <a:endParaRPr lang="en-US" dirty="0">
              <a:latin typeface="Berlin Sans FB Demi" panose="020E0802020502020306" pitchFamily="34" charset="0"/>
            </a:endParaRPr>
          </a:p>
          <a:p>
            <a:r>
              <a:rPr lang="en-US" dirty="0" smtClean="0">
                <a:latin typeface="Berlin Sans FB Demi" panose="020E0802020502020306" pitchFamily="34" charset="0"/>
              </a:rPr>
              <a:t>Disadvantages: Can get repetitive</a:t>
            </a:r>
            <a:endParaRPr lang="en-US" dirty="0">
              <a:latin typeface="Berlin Sans FB Demi" panose="020E0802020502020306" pitchFamily="34" charset="0"/>
            </a:endParaRPr>
          </a:p>
          <a:p>
            <a:r>
              <a:rPr lang="en-US" dirty="0">
                <a:latin typeface="Berlin Sans FB Demi" panose="020E0802020502020306" pitchFamily="34" charset="0"/>
              </a:rPr>
              <a:t>Cost</a:t>
            </a:r>
            <a:r>
              <a:rPr lang="en-US" dirty="0" smtClean="0">
                <a:latin typeface="Berlin Sans FB Demi" panose="020E0802020502020306" pitchFamily="34" charset="0"/>
              </a:rPr>
              <a:t>: about $80</a:t>
            </a:r>
            <a:endParaRPr lang="en-US" dirty="0">
              <a:latin typeface="Berlin Sans FB Demi" panose="020E0802020502020306" pitchFamily="34" charset="0"/>
            </a:endParaRPr>
          </a:p>
          <a:p>
            <a:r>
              <a:rPr lang="en-US" dirty="0" smtClean="0">
                <a:latin typeface="Berlin Sans FB Demi" panose="020E0802020502020306" pitchFamily="34" charset="0"/>
              </a:rPr>
              <a:t>Publisher: </a:t>
            </a:r>
            <a:r>
              <a:rPr lang="en-US" dirty="0" err="1" smtClean="0">
                <a:latin typeface="Berlin Sans FB Demi" panose="020E0802020502020306" pitchFamily="34" charset="0"/>
              </a:rPr>
              <a:t>Sopris</a:t>
            </a:r>
            <a:r>
              <a:rPr lang="en-US" dirty="0" smtClean="0">
                <a:latin typeface="Berlin Sans FB Demi" panose="020E0802020502020306" pitchFamily="34" charset="0"/>
              </a:rPr>
              <a:t> West </a:t>
            </a:r>
          </a:p>
          <a:p>
            <a:r>
              <a:rPr lang="en-US" dirty="0" smtClean="0">
                <a:latin typeface="Berlin Sans FB Demi" panose="020E0802020502020306" pitchFamily="34" charset="0"/>
              </a:rPr>
              <a:t>Available through most book distributors (Amazon, Barnes&amp;Noble.com, etc…)</a:t>
            </a:r>
            <a:endParaRPr lang="en-US" dirty="0">
              <a:latin typeface="Berlin Sans FB Demi" panose="020E0802020502020306" pitchFamily="34" charset="0"/>
            </a:endParaRPr>
          </a:p>
          <a:p>
            <a:endParaRPr lang="en-US" dirty="0">
              <a:latin typeface="Berlin Sans FB Demi" panose="020E0802020502020306" pitchFamily="34" charset="0"/>
            </a:endParaRPr>
          </a:p>
        </p:txBody>
      </p:sp>
      <p:pic>
        <p:nvPicPr>
          <p:cNvPr id="4" name="Picture 3"/>
          <p:cNvPicPr>
            <a:picLocks noChangeAspect="1"/>
          </p:cNvPicPr>
          <p:nvPr/>
        </p:nvPicPr>
        <p:blipFill>
          <a:blip r:embed="rId2"/>
          <a:stretch>
            <a:fillRect/>
          </a:stretch>
        </p:blipFill>
        <p:spPr>
          <a:xfrm rot="664253">
            <a:off x="7343775" y="1853248"/>
            <a:ext cx="1238250" cy="1524000"/>
          </a:xfrm>
          <a:prstGeom prst="rect">
            <a:avLst/>
          </a:prstGeom>
        </p:spPr>
      </p:pic>
    </p:spTree>
    <p:extLst>
      <p:ext uri="{BB962C8B-B14F-4D97-AF65-F5344CB8AC3E}">
        <p14:creationId xmlns:p14="http://schemas.microsoft.com/office/powerpoint/2010/main" val="34774003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Berlin Sans FB Demi" panose="020E0802020502020306" pitchFamily="34" charset="0"/>
              </a:rPr>
              <a:t>AT for </a:t>
            </a:r>
            <a:r>
              <a:rPr lang="en-US" dirty="0" smtClean="0">
                <a:latin typeface="Berlin Sans FB Demi" panose="020E0802020502020306" pitchFamily="34" charset="0"/>
              </a:rPr>
              <a:t>Reading: </a:t>
            </a:r>
            <a:br>
              <a:rPr lang="en-US" dirty="0" smtClean="0">
                <a:latin typeface="Berlin Sans FB Demi" panose="020E0802020502020306" pitchFamily="34" charset="0"/>
              </a:rPr>
            </a:br>
            <a:r>
              <a:rPr lang="en-US" dirty="0" smtClean="0">
                <a:latin typeface="Berlin Sans FB Demi" panose="020E0802020502020306" pitchFamily="34" charset="0"/>
              </a:rPr>
              <a:t>Reading to Learn </a:t>
            </a:r>
            <a:endParaRPr lang="en-US" dirty="0"/>
          </a:p>
        </p:txBody>
      </p:sp>
      <p:sp>
        <p:nvSpPr>
          <p:cNvPr id="3" name="Content Placeholder 2"/>
          <p:cNvSpPr>
            <a:spLocks noGrp="1"/>
          </p:cNvSpPr>
          <p:nvPr>
            <p:ph idx="1"/>
          </p:nvPr>
        </p:nvSpPr>
        <p:spPr/>
        <p:txBody>
          <a:bodyPr/>
          <a:lstStyle/>
          <a:p>
            <a:r>
              <a:rPr lang="en-US" dirty="0" smtClean="0">
                <a:latin typeface="Berlin Sans FB Demi" panose="020E0802020502020306" pitchFamily="34" charset="0"/>
              </a:rPr>
              <a:t>Scholastic News- daily </a:t>
            </a:r>
            <a:r>
              <a:rPr lang="en-US" dirty="0">
                <a:latin typeface="Berlin Sans FB Demi" panose="020E0802020502020306" pitchFamily="34" charset="0"/>
              </a:rPr>
              <a:t>news and current events for </a:t>
            </a:r>
            <a:r>
              <a:rPr lang="en-US" dirty="0" smtClean="0">
                <a:latin typeface="Berlin Sans FB Demi" panose="020E0802020502020306" pitchFamily="34" charset="0"/>
              </a:rPr>
              <a:t>kids.</a:t>
            </a:r>
            <a:r>
              <a:rPr lang="en-US" dirty="0">
                <a:latin typeface="Berlin Sans FB Demi" panose="020E0802020502020306" pitchFamily="34" charset="0"/>
              </a:rPr>
              <a:t> </a:t>
            </a:r>
            <a:endParaRPr lang="en-US" dirty="0" smtClean="0">
              <a:latin typeface="Berlin Sans FB Demi" panose="020E0802020502020306" pitchFamily="34" charset="0"/>
            </a:endParaRPr>
          </a:p>
          <a:p>
            <a:r>
              <a:rPr lang="en-US" dirty="0" smtClean="0">
                <a:latin typeface="Berlin Sans FB Demi" panose="020E0802020502020306" pitchFamily="34" charset="0"/>
              </a:rPr>
              <a:t>Advantages</a:t>
            </a:r>
            <a:r>
              <a:rPr lang="en-US" dirty="0">
                <a:latin typeface="Berlin Sans FB Demi" panose="020E0802020502020306" pitchFamily="34" charset="0"/>
              </a:rPr>
              <a:t>: </a:t>
            </a:r>
            <a:r>
              <a:rPr lang="en-US" dirty="0" smtClean="0">
                <a:latin typeface="Berlin Sans FB Demi" panose="020E0802020502020306" pitchFamily="34" charset="0"/>
              </a:rPr>
              <a:t>Students love to read the articles and see the pictures. They often draw text-to-self connections. </a:t>
            </a:r>
            <a:endParaRPr lang="en-US" dirty="0">
              <a:latin typeface="Berlin Sans FB Demi" panose="020E0802020502020306" pitchFamily="34" charset="0"/>
            </a:endParaRPr>
          </a:p>
          <a:p>
            <a:r>
              <a:rPr lang="en-US" dirty="0">
                <a:latin typeface="Berlin Sans FB Demi" panose="020E0802020502020306" pitchFamily="34" charset="0"/>
              </a:rPr>
              <a:t>Disadvantages: </a:t>
            </a:r>
            <a:endParaRPr lang="en-US" dirty="0" smtClean="0">
              <a:latin typeface="Berlin Sans FB Demi" panose="020E0802020502020306" pitchFamily="34" charset="0"/>
            </a:endParaRPr>
          </a:p>
          <a:p>
            <a:r>
              <a:rPr lang="en-US" dirty="0" smtClean="0">
                <a:latin typeface="Berlin Sans FB Demi" panose="020E0802020502020306" pitchFamily="34" charset="0"/>
              </a:rPr>
              <a:t>There is a cost for this magazine, but our PTA sponsors all classrooms at my school. </a:t>
            </a:r>
            <a:endParaRPr lang="en-US" dirty="0">
              <a:latin typeface="Berlin Sans FB Demi" panose="020E0802020502020306" pitchFamily="34" charset="0"/>
            </a:endParaRPr>
          </a:p>
          <a:p>
            <a:r>
              <a:rPr lang="en-US" dirty="0" smtClean="0">
                <a:latin typeface="Berlin Sans FB Demi" panose="020E0802020502020306" pitchFamily="34" charset="0"/>
              </a:rPr>
              <a:t>Available online or in print form through Scholastic.com </a:t>
            </a:r>
            <a:endParaRPr lang="en-US" dirty="0">
              <a:latin typeface="Berlin Sans FB Demi" panose="020E0802020502020306" pitchFamily="34" charset="0"/>
            </a:endParaRPr>
          </a:p>
          <a:p>
            <a:endParaRPr lang="en-US" dirty="0">
              <a:latin typeface="Berlin Sans FB Demi" panose="020E0802020502020306" pitchFamily="34" charset="0"/>
            </a:endParaRPr>
          </a:p>
        </p:txBody>
      </p:sp>
      <p:pic>
        <p:nvPicPr>
          <p:cNvPr id="4" name="Picture 3"/>
          <p:cNvPicPr>
            <a:picLocks noChangeAspect="1"/>
          </p:cNvPicPr>
          <p:nvPr/>
        </p:nvPicPr>
        <p:blipFill>
          <a:blip r:embed="rId2"/>
          <a:stretch>
            <a:fillRect/>
          </a:stretch>
        </p:blipFill>
        <p:spPr>
          <a:xfrm rot="19716399">
            <a:off x="6079930" y="4524088"/>
            <a:ext cx="2918848" cy="1040228"/>
          </a:xfrm>
          <a:prstGeom prst="rect">
            <a:avLst/>
          </a:prstGeom>
        </p:spPr>
      </p:pic>
    </p:spTree>
    <p:extLst>
      <p:ext uri="{BB962C8B-B14F-4D97-AF65-F5344CB8AC3E}">
        <p14:creationId xmlns:p14="http://schemas.microsoft.com/office/powerpoint/2010/main" val="41562872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rlin Sans FB Demi" panose="020E0802020502020306" pitchFamily="34" charset="0"/>
              </a:rPr>
              <a:t>AT for </a:t>
            </a:r>
            <a:r>
              <a:rPr lang="en-US" dirty="0" smtClean="0">
                <a:latin typeface="Berlin Sans FB Demi" panose="020E0802020502020306" pitchFamily="34" charset="0"/>
              </a:rPr>
              <a:t>Math </a:t>
            </a:r>
            <a:endParaRPr lang="en-US" dirty="0">
              <a:latin typeface="Berlin Sans FB Demi" panose="020E0802020502020306" pitchFamily="34" charset="0"/>
            </a:endParaRPr>
          </a:p>
        </p:txBody>
      </p:sp>
      <p:sp>
        <p:nvSpPr>
          <p:cNvPr id="3" name="Content Placeholder 2"/>
          <p:cNvSpPr>
            <a:spLocks noGrp="1"/>
          </p:cNvSpPr>
          <p:nvPr>
            <p:ph idx="1"/>
          </p:nvPr>
        </p:nvSpPr>
        <p:spPr>
          <a:xfrm>
            <a:off x="345850" y="1724770"/>
            <a:ext cx="7540849" cy="4814600"/>
          </a:xfrm>
        </p:spPr>
        <p:txBody>
          <a:bodyPr>
            <a:normAutofit/>
          </a:bodyPr>
          <a:lstStyle/>
          <a:p>
            <a:r>
              <a:rPr lang="en-US" dirty="0" smtClean="0">
                <a:latin typeface="Berlin Sans FB Demi" panose="020E0802020502020306" pitchFamily="34" charset="0"/>
              </a:rPr>
              <a:t>ST Math (Spatial-Temporal Math): game- based instructional software, designed to boost comprehension and proficiency in math. Students follow </a:t>
            </a:r>
            <a:r>
              <a:rPr lang="en-US" dirty="0" err="1" smtClean="0">
                <a:latin typeface="Berlin Sans FB Demi" panose="020E0802020502020306" pitchFamily="34" charset="0"/>
              </a:rPr>
              <a:t>Jiji</a:t>
            </a:r>
            <a:r>
              <a:rPr lang="en-US" dirty="0" smtClean="0">
                <a:latin typeface="Berlin Sans FB Demi" panose="020E0802020502020306" pitchFamily="34" charset="0"/>
              </a:rPr>
              <a:t> the penguin through various levels of “games” all based on state standards. </a:t>
            </a:r>
            <a:endParaRPr lang="en-US" dirty="0">
              <a:latin typeface="Berlin Sans FB Demi" panose="020E0802020502020306" pitchFamily="34" charset="0"/>
            </a:endParaRPr>
          </a:p>
          <a:p>
            <a:r>
              <a:rPr lang="en-US" dirty="0">
                <a:latin typeface="Berlin Sans FB Demi" panose="020E0802020502020306" pitchFamily="34" charset="0"/>
              </a:rPr>
              <a:t>Advantages</a:t>
            </a:r>
            <a:r>
              <a:rPr lang="en-US" dirty="0" smtClean="0">
                <a:latin typeface="Berlin Sans FB Demi" panose="020E0802020502020306" pitchFamily="34" charset="0"/>
              </a:rPr>
              <a:t>: Forces students to think spatially to solve math problems ( a task that is very difficult for some) </a:t>
            </a:r>
            <a:endParaRPr lang="en-US" dirty="0">
              <a:latin typeface="Berlin Sans FB Demi" panose="020E0802020502020306" pitchFamily="34" charset="0"/>
            </a:endParaRPr>
          </a:p>
          <a:p>
            <a:r>
              <a:rPr lang="en-US" dirty="0" smtClean="0">
                <a:latin typeface="Berlin Sans FB Demi" panose="020E0802020502020306" pitchFamily="34" charset="0"/>
              </a:rPr>
              <a:t>Disadvantages: After years of playing, the games are very similar and students get bored. </a:t>
            </a:r>
            <a:endParaRPr lang="en-US" dirty="0">
              <a:latin typeface="Berlin Sans FB Demi" panose="020E0802020502020306" pitchFamily="34" charset="0"/>
            </a:endParaRPr>
          </a:p>
          <a:p>
            <a:r>
              <a:rPr lang="en-US" dirty="0" smtClean="0">
                <a:latin typeface="Berlin Sans FB Demi" panose="020E0802020502020306" pitchFamily="34" charset="0"/>
              </a:rPr>
              <a:t>Can be used on a variety of devices, including tablets, desktop computers, and laptops. “Homework” can be assigned, if wanted. </a:t>
            </a:r>
            <a:endParaRPr lang="en-US" dirty="0">
              <a:latin typeface="Berlin Sans FB Demi" panose="020E0802020502020306" pitchFamily="34" charset="0"/>
            </a:endParaRPr>
          </a:p>
          <a:p>
            <a:r>
              <a:rPr lang="en-US" dirty="0" smtClean="0">
                <a:latin typeface="Berlin Sans FB Demi" panose="020E0802020502020306" pitchFamily="34" charset="0"/>
              </a:rPr>
              <a:t>Available through the MIND Research Institute for schools only. </a:t>
            </a:r>
            <a:endParaRPr lang="en-US" dirty="0">
              <a:latin typeface="Berlin Sans FB Demi" panose="020E0802020502020306" pitchFamily="34" charset="0"/>
            </a:endParaRPr>
          </a:p>
          <a:p>
            <a:endParaRPr lang="en-US" dirty="0">
              <a:latin typeface="Berlin Sans FB Demi" panose="020E0802020502020306" pitchFamily="34" charset="0"/>
            </a:endParaRPr>
          </a:p>
        </p:txBody>
      </p:sp>
      <p:pic>
        <p:nvPicPr>
          <p:cNvPr id="5" name="Picture 4"/>
          <p:cNvPicPr>
            <a:picLocks noChangeAspect="1"/>
          </p:cNvPicPr>
          <p:nvPr/>
        </p:nvPicPr>
        <p:blipFill>
          <a:blip r:embed="rId2"/>
          <a:stretch>
            <a:fillRect/>
          </a:stretch>
        </p:blipFill>
        <p:spPr>
          <a:xfrm>
            <a:off x="6213987" y="415075"/>
            <a:ext cx="999605" cy="1095375"/>
          </a:xfrm>
          <a:prstGeom prst="rect">
            <a:avLst/>
          </a:prstGeom>
        </p:spPr>
      </p:pic>
    </p:spTree>
    <p:extLst>
      <p:ext uri="{BB962C8B-B14F-4D97-AF65-F5344CB8AC3E}">
        <p14:creationId xmlns:p14="http://schemas.microsoft.com/office/powerpoint/2010/main" val="38545042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Berlin Sans FB Demi" panose="020E0802020502020306" pitchFamily="34" charset="0"/>
              </a:rPr>
              <a:t>AT Tools for Low Incidence Disabilities (</a:t>
            </a:r>
            <a:r>
              <a:rPr lang="en-US" sz="3600" dirty="0" err="1" smtClean="0">
                <a:latin typeface="Berlin Sans FB Demi" panose="020E0802020502020306" pitchFamily="34" charset="0"/>
              </a:rPr>
              <a:t>Wk</a:t>
            </a:r>
            <a:r>
              <a:rPr lang="en-US" sz="3600" dirty="0" smtClean="0">
                <a:latin typeface="Berlin Sans FB Demi" panose="020E0802020502020306" pitchFamily="34" charset="0"/>
              </a:rPr>
              <a:t> 4)</a:t>
            </a:r>
            <a:endParaRPr lang="en-US" sz="3600" dirty="0">
              <a:latin typeface="Berlin Sans FB Demi" panose="020E0802020502020306" pitchFamily="34" charset="0"/>
            </a:endParaRPr>
          </a:p>
        </p:txBody>
      </p:sp>
      <p:sp>
        <p:nvSpPr>
          <p:cNvPr id="3" name="Content Placeholder 2"/>
          <p:cNvSpPr>
            <a:spLocks noGrp="1"/>
          </p:cNvSpPr>
          <p:nvPr>
            <p:ph idx="1"/>
          </p:nvPr>
        </p:nvSpPr>
        <p:spPr/>
        <p:txBody>
          <a:bodyPr/>
          <a:lstStyle/>
          <a:p>
            <a:r>
              <a:rPr lang="en-US" dirty="0">
                <a:latin typeface="Berlin Sans FB Demi" panose="020E0802020502020306" pitchFamily="34" charset="0"/>
              </a:rPr>
              <a:t>For each AT Tool, please discuss the following in your e-</a:t>
            </a:r>
            <a:r>
              <a:rPr lang="en-US" dirty="0" err="1">
                <a:latin typeface="Berlin Sans FB Demi" panose="020E0802020502020306" pitchFamily="34" charset="0"/>
              </a:rPr>
              <a:t>portolio</a:t>
            </a:r>
            <a:endParaRPr lang="en-US" dirty="0">
              <a:latin typeface="Berlin Sans FB Demi" panose="020E0802020502020306" pitchFamily="34" charset="0"/>
            </a:endParaRPr>
          </a:p>
          <a:p>
            <a:r>
              <a:rPr lang="en-US" dirty="0">
                <a:latin typeface="Berlin Sans FB Demi" panose="020E0802020502020306" pitchFamily="34" charset="0"/>
              </a:rPr>
              <a:t>Describe the tool:  </a:t>
            </a:r>
          </a:p>
          <a:p>
            <a:r>
              <a:rPr lang="en-US" dirty="0">
                <a:latin typeface="Berlin Sans FB Demi" panose="020E0802020502020306" pitchFamily="34" charset="0"/>
              </a:rPr>
              <a:t>Advantages:</a:t>
            </a:r>
          </a:p>
          <a:p>
            <a:r>
              <a:rPr lang="en-US" dirty="0">
                <a:latin typeface="Berlin Sans FB Demi" panose="020E0802020502020306" pitchFamily="34" charset="0"/>
              </a:rPr>
              <a:t>Disadvantages</a:t>
            </a:r>
          </a:p>
          <a:p>
            <a:r>
              <a:rPr lang="en-US" dirty="0">
                <a:latin typeface="Berlin Sans FB Demi" panose="020E0802020502020306" pitchFamily="34" charset="0"/>
              </a:rPr>
              <a:t>Cost:</a:t>
            </a:r>
          </a:p>
          <a:p>
            <a:r>
              <a:rPr lang="en-US" dirty="0">
                <a:latin typeface="Berlin Sans FB Demi" panose="020E0802020502020306" pitchFamily="34" charset="0"/>
              </a:rPr>
              <a:t>Resources for assistance (ex: Websites, links to pamphlets on how to use the tools </a:t>
            </a:r>
            <a:r>
              <a:rPr lang="en-US" dirty="0" err="1">
                <a:latin typeface="Berlin Sans FB Demi" panose="020E0802020502020306" pitchFamily="34" charset="0"/>
              </a:rPr>
              <a:t>etc</a:t>
            </a:r>
            <a:r>
              <a:rPr lang="en-US" dirty="0">
                <a:latin typeface="Berlin Sans FB Demi" panose="020E0802020502020306" pitchFamily="34" charset="0"/>
              </a:rPr>
              <a:t>):  </a:t>
            </a:r>
          </a:p>
          <a:p>
            <a:endParaRPr lang="en-US" dirty="0">
              <a:latin typeface="Berlin Sans FB Demi" panose="020E0802020502020306" pitchFamily="34" charset="0"/>
            </a:endParaRPr>
          </a:p>
        </p:txBody>
      </p:sp>
    </p:spTree>
    <p:extLst>
      <p:ext uri="{BB962C8B-B14F-4D97-AF65-F5344CB8AC3E}">
        <p14:creationId xmlns:p14="http://schemas.microsoft.com/office/powerpoint/2010/main" val="39144117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rlin Sans FB Demi" panose="020E0802020502020306" pitchFamily="34" charset="0"/>
              </a:rPr>
              <a:t>The SAMR Model </a:t>
            </a:r>
            <a:br>
              <a:rPr lang="en-US" dirty="0" smtClean="0">
                <a:latin typeface="Berlin Sans FB Demi" panose="020E0802020502020306" pitchFamily="34" charset="0"/>
              </a:rPr>
            </a:br>
            <a:r>
              <a:rPr lang="en-US" dirty="0" smtClean="0">
                <a:latin typeface="Berlin Sans FB Demi" panose="020E0802020502020306" pitchFamily="34" charset="0"/>
              </a:rPr>
              <a:t>(</a:t>
            </a:r>
            <a:r>
              <a:rPr lang="en-US" dirty="0" err="1" smtClean="0">
                <a:latin typeface="Berlin Sans FB Demi" panose="020E0802020502020306" pitchFamily="34" charset="0"/>
              </a:rPr>
              <a:t>Wk</a:t>
            </a:r>
            <a:r>
              <a:rPr lang="en-US" dirty="0" smtClean="0">
                <a:latin typeface="Berlin Sans FB Demi" panose="020E0802020502020306" pitchFamily="34" charset="0"/>
              </a:rPr>
              <a:t> 5)</a:t>
            </a:r>
            <a:endParaRPr lang="en-US" dirty="0">
              <a:latin typeface="Berlin Sans FB Demi" panose="020E0802020502020306" pitchFamily="34" charset="0"/>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5282237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rlin Sans FB Demi" panose="020E0802020502020306" pitchFamily="34" charset="0"/>
              </a:rPr>
              <a:t>Collaboration Plan </a:t>
            </a:r>
            <a:endParaRPr lang="en-US" dirty="0">
              <a:latin typeface="Berlin Sans FB Demi" panose="020E0802020502020306" pitchFamily="34" charset="0"/>
            </a:endParaRPr>
          </a:p>
        </p:txBody>
      </p:sp>
      <p:sp>
        <p:nvSpPr>
          <p:cNvPr id="3" name="Content Placeholder 2"/>
          <p:cNvSpPr>
            <a:spLocks noGrp="1"/>
          </p:cNvSpPr>
          <p:nvPr>
            <p:ph idx="1"/>
          </p:nvPr>
        </p:nvSpPr>
        <p:spPr/>
        <p:txBody>
          <a:bodyPr/>
          <a:lstStyle/>
          <a:p>
            <a:r>
              <a:rPr lang="en-US" dirty="0" smtClean="0">
                <a:latin typeface="Berlin Sans FB Demi" panose="020E0802020502020306" pitchFamily="34" charset="0"/>
              </a:rPr>
              <a:t>I plan to share this e-portfolio with parents, teachers, and other staff on my classroom website. The link will be included on the signature line of my emails, as well as on any information sent home. Teachers and staff can access the website by following the link available to them next to my personal information on the school Haiku page. </a:t>
            </a:r>
            <a:endParaRPr lang="en-US" dirty="0">
              <a:latin typeface="Berlin Sans FB Demi" panose="020E0802020502020306" pitchFamily="34" charset="0"/>
            </a:endParaRPr>
          </a:p>
        </p:txBody>
      </p:sp>
    </p:spTree>
    <p:extLst>
      <p:ext uri="{BB962C8B-B14F-4D97-AF65-F5344CB8AC3E}">
        <p14:creationId xmlns:p14="http://schemas.microsoft.com/office/powerpoint/2010/main" val="38832987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165</TotalTime>
  <Words>443</Words>
  <Application>Microsoft Office PowerPoint</Application>
  <PresentationFormat>On-screen Show (4:3)</PresentationFormat>
  <Paragraphs>45</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Berlin Sans FB Demi</vt:lpstr>
      <vt:lpstr>Century Gothic</vt:lpstr>
      <vt:lpstr>Wingdings 3</vt:lpstr>
      <vt:lpstr>Ion</vt:lpstr>
      <vt:lpstr>E-Portfolio EDUT-521 </vt:lpstr>
      <vt:lpstr>Evaluating Tools</vt:lpstr>
      <vt:lpstr>Evaluating AT Tools (Week 1)</vt:lpstr>
      <vt:lpstr>AT for Reading:  Learning to Read</vt:lpstr>
      <vt:lpstr>AT for Reading:  Reading to Learn </vt:lpstr>
      <vt:lpstr>AT for Math </vt:lpstr>
      <vt:lpstr>AT Tools for Low Incidence Disabilities (Wk 4)</vt:lpstr>
      <vt:lpstr>The SAMR Model  (Wk 5)</vt:lpstr>
      <vt:lpstr>Collaboration Plan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E-Portfolio EDUT-521</dc:title>
  <dc:creator>Nicole Nicholson</dc:creator>
  <cp:lastModifiedBy>Ashley Delany</cp:lastModifiedBy>
  <cp:revision>13</cp:revision>
  <dcterms:created xsi:type="dcterms:W3CDTF">2014-10-26T15:50:51Z</dcterms:created>
  <dcterms:modified xsi:type="dcterms:W3CDTF">2014-12-09T00:27:35Z</dcterms:modified>
</cp:coreProperties>
</file>